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9" r:id="rId4"/>
    <p:sldId id="260" r:id="rId5"/>
    <p:sldId id="261" r:id="rId6"/>
    <p:sldId id="262" r:id="rId7"/>
    <p:sldId id="263" r:id="rId8"/>
    <p:sldId id="264" r:id="rId9"/>
    <p:sldId id="265"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42" d="100"/>
          <a:sy n="42" d="100"/>
        </p:scale>
        <p:origin x="89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26386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8.png"/><Relationship Id="rId7"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s-MX"/>
          </a:p>
        </p:txBody>
      </p:sp>
      <p:sp>
        <p:nvSpPr>
          <p:cNvPr id="3" name="Shape 1"/>
          <p:cNvSpPr/>
          <p:nvPr/>
        </p:nvSpPr>
        <p:spPr>
          <a:xfrm>
            <a:off x="0" y="0"/>
            <a:ext cx="14630400" cy="8229600"/>
          </a:xfrm>
          <a:prstGeom prst="rect">
            <a:avLst/>
          </a:prstGeom>
          <a:solidFill>
            <a:srgbClr val="FFFFFF"/>
          </a:solidFill>
          <a:ln/>
        </p:spPr>
        <p:txBody>
          <a:bodyPr/>
          <a:lstStyle/>
          <a:p>
            <a:endParaRPr lang="es-MX"/>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731520" y="955596"/>
            <a:ext cx="7680960" cy="4206478"/>
          </a:xfrm>
          <a:prstGeom prst="rect">
            <a:avLst/>
          </a:prstGeom>
          <a:noFill/>
          <a:ln/>
        </p:spPr>
        <p:txBody>
          <a:bodyPr wrap="square" rtlCol="0" anchor="t"/>
          <a:lstStyle/>
          <a:p>
            <a:pPr marL="0" indent="0">
              <a:lnSpc>
                <a:spcPts val="6625"/>
              </a:lnSpc>
              <a:buNone/>
            </a:pPr>
            <a:r>
              <a:rPr lang="en-US" sz="5300" b="1" kern="0" spc="-159" dirty="0">
                <a:solidFill>
                  <a:srgbClr val="000000"/>
                </a:solidFill>
                <a:latin typeface="Inter" pitchFamily="34" charset="0"/>
                <a:ea typeface="Inter" pitchFamily="34" charset="-122"/>
                <a:cs typeface="Inter" pitchFamily="34" charset="-120"/>
              </a:rPr>
              <a:t>Explorando el conjunto de datos de Palmer's Penguins con una aplicación web de visualización interactiva</a:t>
            </a:r>
            <a:endParaRPr lang="en-US" sz="5300" dirty="0"/>
          </a:p>
        </p:txBody>
      </p:sp>
      <p:sp>
        <p:nvSpPr>
          <p:cNvPr id="6" name="Text 3"/>
          <p:cNvSpPr/>
          <p:nvPr/>
        </p:nvSpPr>
        <p:spPr>
          <a:xfrm>
            <a:off x="731520" y="5454610"/>
            <a:ext cx="7680960" cy="1248728"/>
          </a:xfrm>
          <a:prstGeom prst="rect">
            <a:avLst/>
          </a:prstGeom>
          <a:noFill/>
          <a:ln/>
        </p:spPr>
        <p:txBody>
          <a:bodyPr wrap="square" rtlCol="0" anchor="t"/>
          <a:lstStyle/>
          <a:p>
            <a:pPr marL="0" indent="0">
              <a:lnSpc>
                <a:spcPts val="2458"/>
              </a:lnSpc>
              <a:buNone/>
            </a:pPr>
            <a:r>
              <a:rPr lang="en-US" sz="1536" kern="0" spc="-31" dirty="0">
                <a:solidFill>
                  <a:srgbClr val="272525"/>
                </a:solidFill>
                <a:latin typeface="Inter" pitchFamily="34" charset="0"/>
                <a:ea typeface="Inter" pitchFamily="34" charset="-122"/>
                <a:cs typeface="Inter" pitchFamily="34" charset="-120"/>
              </a:rPr>
              <a:t>Discover the fascinating world of penguins from the Palmer Archipelago through an interactive web application that allows you to visualize and analyze the rich dataset collected by researchers. Uncover the unique characteristics and behaviors of these charismatic seabirds.</a:t>
            </a:r>
            <a:endParaRPr lang="en-US" sz="1536" dirty="0"/>
          </a:p>
        </p:txBody>
      </p:sp>
      <p:sp>
        <p:nvSpPr>
          <p:cNvPr id="7" name="Shape 4"/>
          <p:cNvSpPr/>
          <p:nvPr/>
        </p:nvSpPr>
        <p:spPr>
          <a:xfrm>
            <a:off x="731520" y="6922770"/>
            <a:ext cx="312063" cy="312063"/>
          </a:xfrm>
          <a:prstGeom prst="roundRect">
            <a:avLst>
              <a:gd name="adj" fmla="val 29298845"/>
            </a:avLst>
          </a:prstGeom>
          <a:noFill/>
          <a:ln w="7620">
            <a:solidFill>
              <a:srgbClr val="FFFFFF"/>
            </a:solidFill>
            <a:prstDash val="solid"/>
          </a:ln>
        </p:spPr>
        <p:txBody>
          <a:bodyPr/>
          <a:lstStyle/>
          <a:p>
            <a:endParaRPr lang="es-MX"/>
          </a:p>
        </p:txBody>
      </p:sp>
      <p:pic>
        <p:nvPicPr>
          <p:cNvPr id="8" name="Image 1" descr="preencoded.png"/>
          <p:cNvPicPr>
            <a:picLocks noChangeAspect="1"/>
          </p:cNvPicPr>
          <p:nvPr/>
        </p:nvPicPr>
        <p:blipFill>
          <a:blip r:embed="rId4"/>
          <a:stretch>
            <a:fillRect/>
          </a:stretch>
        </p:blipFill>
        <p:spPr>
          <a:xfrm>
            <a:off x="739140" y="6930390"/>
            <a:ext cx="296823" cy="296823"/>
          </a:xfrm>
          <a:prstGeom prst="rect">
            <a:avLst/>
          </a:prstGeom>
        </p:spPr>
      </p:pic>
      <p:sp>
        <p:nvSpPr>
          <p:cNvPr id="9" name="Text 5"/>
          <p:cNvSpPr/>
          <p:nvPr/>
        </p:nvSpPr>
        <p:spPr>
          <a:xfrm>
            <a:off x="1141095" y="6927652"/>
            <a:ext cx="2212419" cy="341352"/>
          </a:xfrm>
          <a:prstGeom prst="rect">
            <a:avLst/>
          </a:prstGeom>
          <a:noFill/>
          <a:ln/>
        </p:spPr>
        <p:txBody>
          <a:bodyPr wrap="none" rtlCol="0" anchor="t"/>
          <a:lstStyle/>
          <a:p>
            <a:pPr marL="0" indent="0" algn="l">
              <a:lnSpc>
                <a:spcPts val="2688"/>
              </a:lnSpc>
              <a:buNone/>
            </a:pPr>
            <a:r>
              <a:rPr lang="en-US" sz="1920" b="1" kern="0" spc="-31" dirty="0">
                <a:solidFill>
                  <a:srgbClr val="272525"/>
                </a:solidFill>
                <a:latin typeface="Inter" pitchFamily="34" charset="0"/>
                <a:ea typeface="Inter" pitchFamily="34" charset="-122"/>
                <a:cs typeface="Inter" pitchFamily="34" charset="-120"/>
              </a:rPr>
              <a:t>by Ariel Santa Cruz</a:t>
            </a:r>
            <a:endParaRPr lang="en-US" sz="1920" dirty="0"/>
          </a:p>
        </p:txBody>
      </p:sp>
      <p:pic>
        <p:nvPicPr>
          <p:cNvPr id="10"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s-MX"/>
          </a:p>
        </p:txBody>
      </p:sp>
      <p:sp>
        <p:nvSpPr>
          <p:cNvPr id="3" name="Shape 1"/>
          <p:cNvSpPr/>
          <p:nvPr/>
        </p:nvSpPr>
        <p:spPr>
          <a:xfrm>
            <a:off x="0" y="0"/>
            <a:ext cx="14630400" cy="8229600"/>
          </a:xfrm>
          <a:prstGeom prst="rect">
            <a:avLst/>
          </a:prstGeom>
          <a:solidFill>
            <a:srgbClr val="FFFFFF"/>
          </a:solidFill>
          <a:ln/>
        </p:spPr>
        <p:txBody>
          <a:bodyPr/>
          <a:lstStyle/>
          <a:p>
            <a:endParaRPr lang="es-MX"/>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4278868"/>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Introducción</a:t>
            </a:r>
            <a:endParaRPr lang="en-US" sz="4374" dirty="0"/>
          </a:p>
        </p:txBody>
      </p:sp>
      <p:sp>
        <p:nvSpPr>
          <p:cNvPr id="6" name="Text 3"/>
          <p:cNvSpPr/>
          <p:nvPr/>
        </p:nvSpPr>
        <p:spPr>
          <a:xfrm>
            <a:off x="2037993" y="5306497"/>
            <a:ext cx="10554414"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La aplicación web sobre los pingüinos de Palmer's es una herramienta interactiva diseñada para explorar y visualizar el conjunto de datos de estos interesantes animales. A través de gráficos dinámicos y presentaciones visuales, esta aplicación permite a los usuarios sumergirse en el mundo de los pingüinos, descubrir patrones y tendencias en sus características y comportamientos.</a:t>
            </a:r>
            <a:endParaRPr lang="en-US" sz="1750" dirty="0"/>
          </a:p>
        </p:txBody>
      </p:sp>
      <p:pic>
        <p:nvPicPr>
          <p:cNvPr id="7"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s-MX"/>
          </a:p>
        </p:txBody>
      </p:sp>
      <p:sp>
        <p:nvSpPr>
          <p:cNvPr id="3" name="Shape 1"/>
          <p:cNvSpPr/>
          <p:nvPr/>
        </p:nvSpPr>
        <p:spPr>
          <a:xfrm>
            <a:off x="0" y="0"/>
            <a:ext cx="14630400" cy="8229600"/>
          </a:xfrm>
          <a:prstGeom prst="rect">
            <a:avLst/>
          </a:prstGeom>
          <a:solidFill>
            <a:srgbClr val="FFFFFF"/>
          </a:solidFill>
          <a:ln/>
        </p:spPr>
        <p:txBody>
          <a:bodyPr/>
          <a:lstStyle/>
          <a:p>
            <a:endParaRPr lang="es-MX"/>
          </a:p>
        </p:txBody>
      </p:sp>
      <p:pic>
        <p:nvPicPr>
          <p:cNvPr id="4" name="Image 0" descr="preencoded.png"/>
          <p:cNvPicPr>
            <a:picLocks noChangeAspect="1"/>
          </p:cNvPicPr>
          <p:nvPr/>
        </p:nvPicPr>
        <p:blipFill>
          <a:blip r:embed="rId3"/>
          <a:stretch>
            <a:fillRect/>
          </a:stretch>
        </p:blipFill>
        <p:spPr>
          <a:xfrm>
            <a:off x="10980420" y="0"/>
            <a:ext cx="3657600" cy="8229600"/>
          </a:xfrm>
          <a:prstGeom prst="rect">
            <a:avLst/>
          </a:prstGeom>
        </p:spPr>
      </p:pic>
      <p:sp>
        <p:nvSpPr>
          <p:cNvPr id="5" name="Text 2"/>
          <p:cNvSpPr/>
          <p:nvPr/>
        </p:nvSpPr>
        <p:spPr>
          <a:xfrm>
            <a:off x="833199" y="958810"/>
            <a:ext cx="9306401" cy="1388745"/>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Herramientas utilizadas para el desarrollo de sistemas</a:t>
            </a:r>
            <a:endParaRPr lang="en-US" sz="4374" dirty="0"/>
          </a:p>
        </p:txBody>
      </p:sp>
      <p:sp>
        <p:nvSpPr>
          <p:cNvPr id="6" name="Shape 3"/>
          <p:cNvSpPr/>
          <p:nvPr/>
        </p:nvSpPr>
        <p:spPr>
          <a:xfrm>
            <a:off x="833199" y="2680811"/>
            <a:ext cx="4542115" cy="2717006"/>
          </a:xfrm>
          <a:prstGeom prst="roundRect">
            <a:avLst>
              <a:gd name="adj" fmla="val 3680"/>
            </a:avLst>
          </a:prstGeom>
          <a:solidFill>
            <a:srgbClr val="DADBF1"/>
          </a:solidFill>
          <a:ln w="7620">
            <a:solidFill>
              <a:srgbClr val="C0C1D7"/>
            </a:solidFill>
            <a:prstDash val="solid"/>
          </a:ln>
        </p:spPr>
        <p:txBody>
          <a:bodyPr/>
          <a:lstStyle/>
          <a:p>
            <a:endParaRPr lang="es-MX"/>
          </a:p>
        </p:txBody>
      </p:sp>
      <p:sp>
        <p:nvSpPr>
          <p:cNvPr id="7" name="Text 4"/>
          <p:cNvSpPr/>
          <p:nvPr/>
        </p:nvSpPr>
        <p:spPr>
          <a:xfrm>
            <a:off x="1062990" y="2910602"/>
            <a:ext cx="3282672"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Frameworks y Bibliotecas</a:t>
            </a:r>
            <a:endParaRPr lang="en-US" sz="2187" dirty="0"/>
          </a:p>
        </p:txBody>
      </p:sp>
      <p:sp>
        <p:nvSpPr>
          <p:cNvPr id="8" name="Text 5"/>
          <p:cNvSpPr/>
          <p:nvPr/>
        </p:nvSpPr>
        <p:spPr>
          <a:xfrm>
            <a:off x="1062990" y="3391019"/>
            <a:ext cx="4082534" cy="1777008"/>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Utilizamos marcos de trabajo como React y Angular, así como bibliotecas de visualización de datos como D3.js y Plotly.js para crear una aplicación web interactiva y atractiva.</a:t>
            </a:r>
            <a:endParaRPr lang="en-US" sz="1750" dirty="0"/>
          </a:p>
        </p:txBody>
      </p:sp>
      <p:sp>
        <p:nvSpPr>
          <p:cNvPr id="9" name="Shape 6"/>
          <p:cNvSpPr/>
          <p:nvPr/>
        </p:nvSpPr>
        <p:spPr>
          <a:xfrm>
            <a:off x="5597485" y="2680811"/>
            <a:ext cx="4542115" cy="2717006"/>
          </a:xfrm>
          <a:prstGeom prst="roundRect">
            <a:avLst>
              <a:gd name="adj" fmla="val 3680"/>
            </a:avLst>
          </a:prstGeom>
          <a:solidFill>
            <a:srgbClr val="DADBF1"/>
          </a:solidFill>
          <a:ln w="7620">
            <a:solidFill>
              <a:srgbClr val="C0C1D7"/>
            </a:solidFill>
            <a:prstDash val="solid"/>
          </a:ln>
        </p:spPr>
        <p:txBody>
          <a:bodyPr/>
          <a:lstStyle/>
          <a:p>
            <a:endParaRPr lang="es-MX"/>
          </a:p>
        </p:txBody>
      </p:sp>
      <p:sp>
        <p:nvSpPr>
          <p:cNvPr id="10" name="Text 7"/>
          <p:cNvSpPr/>
          <p:nvPr/>
        </p:nvSpPr>
        <p:spPr>
          <a:xfrm>
            <a:off x="5827276" y="2910602"/>
            <a:ext cx="3500318"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Herramientas de Desarrollo</a:t>
            </a:r>
            <a:endParaRPr lang="en-US" sz="2187" dirty="0"/>
          </a:p>
        </p:txBody>
      </p:sp>
      <p:sp>
        <p:nvSpPr>
          <p:cNvPr id="11" name="Text 8"/>
          <p:cNvSpPr/>
          <p:nvPr/>
        </p:nvSpPr>
        <p:spPr>
          <a:xfrm>
            <a:off x="5827276" y="3391019"/>
            <a:ext cx="4082534"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Aprovechamos IDE como Visual Studio Code y Jetbrains IntelliJ IDEA, que nos permiten una mayor productividad y depuración eficiente del código.</a:t>
            </a:r>
            <a:endParaRPr lang="en-US" sz="1750" dirty="0"/>
          </a:p>
        </p:txBody>
      </p:sp>
      <p:sp>
        <p:nvSpPr>
          <p:cNvPr id="12" name="Shape 9"/>
          <p:cNvSpPr/>
          <p:nvPr/>
        </p:nvSpPr>
        <p:spPr>
          <a:xfrm>
            <a:off x="833199" y="5619988"/>
            <a:ext cx="9306401" cy="1650802"/>
          </a:xfrm>
          <a:prstGeom prst="roundRect">
            <a:avLst>
              <a:gd name="adj" fmla="val 6057"/>
            </a:avLst>
          </a:prstGeom>
          <a:solidFill>
            <a:srgbClr val="DADBF1"/>
          </a:solidFill>
          <a:ln w="7620">
            <a:solidFill>
              <a:srgbClr val="C0C1D7"/>
            </a:solidFill>
            <a:prstDash val="solid"/>
          </a:ln>
        </p:spPr>
        <p:txBody>
          <a:bodyPr/>
          <a:lstStyle/>
          <a:p>
            <a:endParaRPr lang="es-MX"/>
          </a:p>
        </p:txBody>
      </p:sp>
      <p:sp>
        <p:nvSpPr>
          <p:cNvPr id="13" name="Text 10"/>
          <p:cNvSpPr/>
          <p:nvPr/>
        </p:nvSpPr>
        <p:spPr>
          <a:xfrm>
            <a:off x="1062990" y="5849779"/>
            <a:ext cx="3551753"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Contenedores y Despliegue</a:t>
            </a:r>
            <a:endParaRPr lang="en-US" sz="2187" dirty="0"/>
          </a:p>
        </p:txBody>
      </p:sp>
      <p:sp>
        <p:nvSpPr>
          <p:cNvPr id="14" name="Text 11"/>
          <p:cNvSpPr/>
          <p:nvPr/>
        </p:nvSpPr>
        <p:spPr>
          <a:xfrm>
            <a:off x="1062990" y="6330196"/>
            <a:ext cx="8846820"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Utilizamos Docker para empaquetar la aplicación y sus dependencias en contenedores, facilitando así su despliegue en diferentes entornos.</a:t>
            </a:r>
            <a:endParaRPr lang="en-US" sz="1750" dirty="0"/>
          </a:p>
        </p:txBody>
      </p:sp>
      <p:pic>
        <p:nvPicPr>
          <p:cNvPr id="15"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s-MX"/>
          </a:p>
        </p:txBody>
      </p:sp>
      <p:sp>
        <p:nvSpPr>
          <p:cNvPr id="3" name="Shape 1"/>
          <p:cNvSpPr/>
          <p:nvPr/>
        </p:nvSpPr>
        <p:spPr>
          <a:xfrm>
            <a:off x="0" y="0"/>
            <a:ext cx="14630400" cy="8229600"/>
          </a:xfrm>
          <a:prstGeom prst="rect">
            <a:avLst/>
          </a:prstGeom>
          <a:solidFill>
            <a:srgbClr val="FFFFFF"/>
          </a:solidFill>
          <a:ln/>
        </p:spPr>
        <p:txBody>
          <a:bodyPr/>
          <a:lstStyle/>
          <a:p>
            <a:endParaRPr lang="es-MX"/>
          </a:p>
        </p:txBody>
      </p:sp>
      <p:pic>
        <p:nvPicPr>
          <p:cNvPr id="4" name="Image 0" descr="preencoded.png"/>
          <p:cNvPicPr>
            <a:picLocks noChangeAspect="1"/>
          </p:cNvPicPr>
          <p:nvPr/>
        </p:nvPicPr>
        <p:blipFill>
          <a:blip r:embed="rId3"/>
          <a:stretch>
            <a:fillRect/>
          </a:stretch>
        </p:blipFill>
        <p:spPr>
          <a:xfrm>
            <a:off x="10980420" y="0"/>
            <a:ext cx="3657600" cy="8229600"/>
          </a:xfrm>
          <a:prstGeom prst="rect">
            <a:avLst/>
          </a:prstGeom>
        </p:spPr>
      </p:pic>
      <p:sp>
        <p:nvSpPr>
          <p:cNvPr id="5" name="Text 2"/>
          <p:cNvSpPr/>
          <p:nvPr/>
        </p:nvSpPr>
        <p:spPr>
          <a:xfrm>
            <a:off x="761286" y="1038225"/>
            <a:ext cx="9358313" cy="634365"/>
          </a:xfrm>
          <a:prstGeom prst="rect">
            <a:avLst/>
          </a:prstGeom>
          <a:noFill/>
          <a:ln/>
        </p:spPr>
        <p:txBody>
          <a:bodyPr wrap="none" rtlCol="0" anchor="t"/>
          <a:lstStyle/>
          <a:p>
            <a:pPr marL="0" indent="0">
              <a:lnSpc>
                <a:spcPts val="4996"/>
              </a:lnSpc>
              <a:buNone/>
            </a:pPr>
            <a:r>
              <a:rPr lang="en-US" sz="3997" b="1" kern="0" spc="-120" dirty="0">
                <a:solidFill>
                  <a:srgbClr val="000000"/>
                </a:solidFill>
                <a:latin typeface="Inter" pitchFamily="34" charset="0"/>
                <a:ea typeface="Inter" pitchFamily="34" charset="-122"/>
                <a:cs typeface="Inter" pitchFamily="34" charset="-120"/>
              </a:rPr>
              <a:t>Proceso de desarrollo e implementación</a:t>
            </a:r>
            <a:endParaRPr lang="en-US" sz="3997" dirty="0"/>
          </a:p>
        </p:txBody>
      </p:sp>
      <p:sp>
        <p:nvSpPr>
          <p:cNvPr id="6" name="Shape 3"/>
          <p:cNvSpPr/>
          <p:nvPr/>
        </p:nvSpPr>
        <p:spPr>
          <a:xfrm>
            <a:off x="1045488" y="1977033"/>
            <a:ext cx="40600" cy="5214223"/>
          </a:xfrm>
          <a:prstGeom prst="roundRect">
            <a:avLst>
              <a:gd name="adj" fmla="val 225027"/>
            </a:avLst>
          </a:prstGeom>
          <a:solidFill>
            <a:srgbClr val="C0C1D7"/>
          </a:solidFill>
          <a:ln/>
        </p:spPr>
        <p:txBody>
          <a:bodyPr/>
          <a:lstStyle/>
          <a:p>
            <a:endParaRPr lang="es-MX"/>
          </a:p>
        </p:txBody>
      </p:sp>
      <p:sp>
        <p:nvSpPr>
          <p:cNvPr id="7" name="Shape 4"/>
          <p:cNvSpPr/>
          <p:nvPr/>
        </p:nvSpPr>
        <p:spPr>
          <a:xfrm>
            <a:off x="1294090" y="2343686"/>
            <a:ext cx="710565" cy="40600"/>
          </a:xfrm>
          <a:prstGeom prst="roundRect">
            <a:avLst>
              <a:gd name="adj" fmla="val 225027"/>
            </a:avLst>
          </a:prstGeom>
          <a:solidFill>
            <a:srgbClr val="C0C1D7"/>
          </a:solidFill>
          <a:ln/>
        </p:spPr>
        <p:txBody>
          <a:bodyPr/>
          <a:lstStyle/>
          <a:p>
            <a:endParaRPr lang="es-MX"/>
          </a:p>
        </p:txBody>
      </p:sp>
      <p:sp>
        <p:nvSpPr>
          <p:cNvPr id="8" name="Shape 5"/>
          <p:cNvSpPr/>
          <p:nvPr/>
        </p:nvSpPr>
        <p:spPr>
          <a:xfrm>
            <a:off x="837367" y="2135624"/>
            <a:ext cx="456724" cy="456724"/>
          </a:xfrm>
          <a:prstGeom prst="roundRect">
            <a:avLst>
              <a:gd name="adj" fmla="val 20004"/>
            </a:avLst>
          </a:prstGeom>
          <a:solidFill>
            <a:srgbClr val="DADBF1"/>
          </a:solidFill>
          <a:ln w="7620">
            <a:solidFill>
              <a:srgbClr val="C0C1D7"/>
            </a:solidFill>
            <a:prstDash val="solid"/>
          </a:ln>
        </p:spPr>
        <p:txBody>
          <a:bodyPr/>
          <a:lstStyle/>
          <a:p>
            <a:endParaRPr lang="es-MX"/>
          </a:p>
        </p:txBody>
      </p:sp>
      <p:sp>
        <p:nvSpPr>
          <p:cNvPr id="9" name="Text 6"/>
          <p:cNvSpPr/>
          <p:nvPr/>
        </p:nvSpPr>
        <p:spPr>
          <a:xfrm>
            <a:off x="995720" y="2173605"/>
            <a:ext cx="139898" cy="380643"/>
          </a:xfrm>
          <a:prstGeom prst="rect">
            <a:avLst/>
          </a:prstGeom>
          <a:noFill/>
          <a:ln/>
        </p:spPr>
        <p:txBody>
          <a:bodyPr wrap="none" rtlCol="0" anchor="t"/>
          <a:lstStyle/>
          <a:p>
            <a:pPr marL="0" indent="0" algn="ctr">
              <a:lnSpc>
                <a:spcPts val="2997"/>
              </a:lnSpc>
              <a:buNone/>
            </a:pPr>
            <a:r>
              <a:rPr lang="en-US" sz="2398" b="1" kern="0" spc="-72" dirty="0">
                <a:solidFill>
                  <a:srgbClr val="272525"/>
                </a:solidFill>
                <a:latin typeface="Inter" pitchFamily="34" charset="0"/>
                <a:ea typeface="Inter" pitchFamily="34" charset="-122"/>
                <a:cs typeface="Inter" pitchFamily="34" charset="-120"/>
              </a:rPr>
              <a:t>1</a:t>
            </a:r>
            <a:endParaRPr lang="en-US" sz="2398" dirty="0"/>
          </a:p>
        </p:txBody>
      </p:sp>
      <p:sp>
        <p:nvSpPr>
          <p:cNvPr id="10" name="Text 7"/>
          <p:cNvSpPr/>
          <p:nvPr/>
        </p:nvSpPr>
        <p:spPr>
          <a:xfrm>
            <a:off x="2182297" y="2180034"/>
            <a:ext cx="2537698" cy="317063"/>
          </a:xfrm>
          <a:prstGeom prst="rect">
            <a:avLst/>
          </a:prstGeom>
          <a:noFill/>
          <a:ln/>
        </p:spPr>
        <p:txBody>
          <a:bodyPr wrap="none" rtlCol="0" anchor="t"/>
          <a:lstStyle/>
          <a:p>
            <a:pPr marL="0" indent="0" algn="l">
              <a:lnSpc>
                <a:spcPts val="2498"/>
              </a:lnSpc>
              <a:buNone/>
            </a:pPr>
            <a:r>
              <a:rPr lang="en-US" sz="1998" b="1" kern="0" spc="-60" dirty="0">
                <a:solidFill>
                  <a:srgbClr val="272525"/>
                </a:solidFill>
                <a:latin typeface="Inter" pitchFamily="34" charset="0"/>
                <a:ea typeface="Inter" pitchFamily="34" charset="-122"/>
                <a:cs typeface="Inter" pitchFamily="34" charset="-120"/>
              </a:rPr>
              <a:t>Análisis del problema</a:t>
            </a:r>
            <a:endParaRPr lang="en-US" sz="1998" dirty="0"/>
          </a:p>
        </p:txBody>
      </p:sp>
      <p:sp>
        <p:nvSpPr>
          <p:cNvPr id="11" name="Text 8"/>
          <p:cNvSpPr/>
          <p:nvPr/>
        </p:nvSpPr>
        <p:spPr>
          <a:xfrm>
            <a:off x="2182297" y="2618899"/>
            <a:ext cx="8029218" cy="649605"/>
          </a:xfrm>
          <a:prstGeom prst="rect">
            <a:avLst/>
          </a:prstGeom>
          <a:noFill/>
          <a:ln/>
        </p:spPr>
        <p:txBody>
          <a:bodyPr wrap="square" rtlCol="0" anchor="t"/>
          <a:lstStyle/>
          <a:p>
            <a:pPr marL="0" indent="0" algn="l">
              <a:lnSpc>
                <a:spcPts val="2558"/>
              </a:lnSpc>
              <a:buNone/>
            </a:pPr>
            <a:r>
              <a:rPr lang="en-US" sz="1599" kern="0" spc="-32" dirty="0">
                <a:solidFill>
                  <a:srgbClr val="272525"/>
                </a:solidFill>
                <a:latin typeface="Inter" pitchFamily="34" charset="0"/>
                <a:ea typeface="Inter" pitchFamily="34" charset="-122"/>
                <a:cs typeface="Inter" pitchFamily="34" charset="-120"/>
              </a:rPr>
              <a:t>Se realiza un análisis exhaustivo del conjunto de datos de Palmer's Penguins, identificando las variables clave y los objetivos de la aplicación web.</a:t>
            </a:r>
            <a:endParaRPr lang="en-US" sz="1599" dirty="0"/>
          </a:p>
        </p:txBody>
      </p:sp>
      <p:sp>
        <p:nvSpPr>
          <p:cNvPr id="12" name="Shape 9"/>
          <p:cNvSpPr/>
          <p:nvPr/>
        </p:nvSpPr>
        <p:spPr>
          <a:xfrm>
            <a:off x="1294090" y="4041160"/>
            <a:ext cx="710565" cy="40600"/>
          </a:xfrm>
          <a:prstGeom prst="roundRect">
            <a:avLst>
              <a:gd name="adj" fmla="val 225027"/>
            </a:avLst>
          </a:prstGeom>
          <a:solidFill>
            <a:srgbClr val="C0C1D7"/>
          </a:solidFill>
          <a:ln/>
        </p:spPr>
        <p:txBody>
          <a:bodyPr/>
          <a:lstStyle/>
          <a:p>
            <a:endParaRPr lang="es-MX"/>
          </a:p>
        </p:txBody>
      </p:sp>
      <p:sp>
        <p:nvSpPr>
          <p:cNvPr id="13" name="Shape 10"/>
          <p:cNvSpPr/>
          <p:nvPr/>
        </p:nvSpPr>
        <p:spPr>
          <a:xfrm>
            <a:off x="837367" y="3833098"/>
            <a:ext cx="456724" cy="456724"/>
          </a:xfrm>
          <a:prstGeom prst="roundRect">
            <a:avLst>
              <a:gd name="adj" fmla="val 20004"/>
            </a:avLst>
          </a:prstGeom>
          <a:solidFill>
            <a:srgbClr val="DADBF1"/>
          </a:solidFill>
          <a:ln w="7620">
            <a:solidFill>
              <a:srgbClr val="C0C1D7"/>
            </a:solidFill>
            <a:prstDash val="solid"/>
          </a:ln>
        </p:spPr>
        <p:txBody>
          <a:bodyPr/>
          <a:lstStyle/>
          <a:p>
            <a:endParaRPr lang="es-MX"/>
          </a:p>
        </p:txBody>
      </p:sp>
      <p:sp>
        <p:nvSpPr>
          <p:cNvPr id="14" name="Text 11"/>
          <p:cNvSpPr/>
          <p:nvPr/>
        </p:nvSpPr>
        <p:spPr>
          <a:xfrm>
            <a:off x="974288" y="3871079"/>
            <a:ext cx="182761" cy="380643"/>
          </a:xfrm>
          <a:prstGeom prst="rect">
            <a:avLst/>
          </a:prstGeom>
          <a:noFill/>
          <a:ln/>
        </p:spPr>
        <p:txBody>
          <a:bodyPr wrap="none" rtlCol="0" anchor="t"/>
          <a:lstStyle/>
          <a:p>
            <a:pPr marL="0" indent="0" algn="ctr">
              <a:lnSpc>
                <a:spcPts val="2997"/>
              </a:lnSpc>
              <a:buNone/>
            </a:pPr>
            <a:r>
              <a:rPr lang="en-US" sz="2398" b="1" kern="0" spc="-72" dirty="0">
                <a:solidFill>
                  <a:srgbClr val="272525"/>
                </a:solidFill>
                <a:latin typeface="Inter" pitchFamily="34" charset="0"/>
                <a:ea typeface="Inter" pitchFamily="34" charset="-122"/>
                <a:cs typeface="Inter" pitchFamily="34" charset="-120"/>
              </a:rPr>
              <a:t>2</a:t>
            </a:r>
            <a:endParaRPr lang="en-US" sz="2398" dirty="0"/>
          </a:p>
        </p:txBody>
      </p:sp>
      <p:sp>
        <p:nvSpPr>
          <p:cNvPr id="15" name="Text 12"/>
          <p:cNvSpPr/>
          <p:nvPr/>
        </p:nvSpPr>
        <p:spPr>
          <a:xfrm>
            <a:off x="2182297" y="3877508"/>
            <a:ext cx="2537698" cy="317063"/>
          </a:xfrm>
          <a:prstGeom prst="rect">
            <a:avLst/>
          </a:prstGeom>
          <a:noFill/>
          <a:ln/>
        </p:spPr>
        <p:txBody>
          <a:bodyPr wrap="none" rtlCol="0" anchor="t"/>
          <a:lstStyle/>
          <a:p>
            <a:pPr marL="0" indent="0" algn="l">
              <a:lnSpc>
                <a:spcPts val="2498"/>
              </a:lnSpc>
              <a:buNone/>
            </a:pPr>
            <a:r>
              <a:rPr lang="en-US" sz="1998" b="1" kern="0" spc="-60" dirty="0">
                <a:solidFill>
                  <a:srgbClr val="272525"/>
                </a:solidFill>
                <a:latin typeface="Inter" pitchFamily="34" charset="0"/>
                <a:ea typeface="Inter" pitchFamily="34" charset="-122"/>
                <a:cs typeface="Inter" pitchFamily="34" charset="-120"/>
              </a:rPr>
              <a:t>Arquitectura y diseño</a:t>
            </a:r>
            <a:endParaRPr lang="en-US" sz="1998" dirty="0"/>
          </a:p>
        </p:txBody>
      </p:sp>
      <p:sp>
        <p:nvSpPr>
          <p:cNvPr id="16" name="Text 13"/>
          <p:cNvSpPr/>
          <p:nvPr/>
        </p:nvSpPr>
        <p:spPr>
          <a:xfrm>
            <a:off x="2182297" y="4316373"/>
            <a:ext cx="8029218" cy="974408"/>
          </a:xfrm>
          <a:prstGeom prst="rect">
            <a:avLst/>
          </a:prstGeom>
          <a:noFill/>
          <a:ln/>
        </p:spPr>
        <p:txBody>
          <a:bodyPr wrap="square" rtlCol="0" anchor="t"/>
          <a:lstStyle/>
          <a:p>
            <a:pPr marL="0" indent="0" algn="l">
              <a:lnSpc>
                <a:spcPts val="2558"/>
              </a:lnSpc>
              <a:buNone/>
            </a:pPr>
            <a:r>
              <a:rPr lang="en-US" sz="1599" kern="0" spc="-32" dirty="0">
                <a:solidFill>
                  <a:srgbClr val="272525"/>
                </a:solidFill>
                <a:latin typeface="Inter" pitchFamily="34" charset="0"/>
                <a:ea typeface="Inter" pitchFamily="34" charset="-122"/>
                <a:cs typeface="Inter" pitchFamily="34" charset="-120"/>
              </a:rPr>
              <a:t>Se define una arquitectura modular que permita una integración fluida de las herramientas de visualización y análisis. El diseño se centra en la usabilidad y la presentación atractiva de los datos.</a:t>
            </a:r>
            <a:endParaRPr lang="en-US" sz="1599" dirty="0"/>
          </a:p>
        </p:txBody>
      </p:sp>
      <p:sp>
        <p:nvSpPr>
          <p:cNvPr id="17" name="Shape 14"/>
          <p:cNvSpPr/>
          <p:nvPr/>
        </p:nvSpPr>
        <p:spPr>
          <a:xfrm>
            <a:off x="1294090" y="6063436"/>
            <a:ext cx="710565" cy="40600"/>
          </a:xfrm>
          <a:prstGeom prst="roundRect">
            <a:avLst>
              <a:gd name="adj" fmla="val 225027"/>
            </a:avLst>
          </a:prstGeom>
          <a:solidFill>
            <a:srgbClr val="C0C1D7"/>
          </a:solidFill>
          <a:ln/>
        </p:spPr>
        <p:txBody>
          <a:bodyPr/>
          <a:lstStyle/>
          <a:p>
            <a:endParaRPr lang="es-MX"/>
          </a:p>
        </p:txBody>
      </p:sp>
      <p:sp>
        <p:nvSpPr>
          <p:cNvPr id="18" name="Shape 15"/>
          <p:cNvSpPr/>
          <p:nvPr/>
        </p:nvSpPr>
        <p:spPr>
          <a:xfrm>
            <a:off x="837367" y="5855375"/>
            <a:ext cx="456724" cy="456724"/>
          </a:xfrm>
          <a:prstGeom prst="roundRect">
            <a:avLst>
              <a:gd name="adj" fmla="val 20004"/>
            </a:avLst>
          </a:prstGeom>
          <a:solidFill>
            <a:srgbClr val="DADBF1"/>
          </a:solidFill>
          <a:ln w="7620">
            <a:solidFill>
              <a:srgbClr val="C0C1D7"/>
            </a:solidFill>
            <a:prstDash val="solid"/>
          </a:ln>
        </p:spPr>
        <p:txBody>
          <a:bodyPr/>
          <a:lstStyle/>
          <a:p>
            <a:endParaRPr lang="es-MX"/>
          </a:p>
        </p:txBody>
      </p:sp>
      <p:sp>
        <p:nvSpPr>
          <p:cNvPr id="19" name="Text 16"/>
          <p:cNvSpPr/>
          <p:nvPr/>
        </p:nvSpPr>
        <p:spPr>
          <a:xfrm>
            <a:off x="969883" y="5893356"/>
            <a:ext cx="191691" cy="380643"/>
          </a:xfrm>
          <a:prstGeom prst="rect">
            <a:avLst/>
          </a:prstGeom>
          <a:noFill/>
          <a:ln/>
        </p:spPr>
        <p:txBody>
          <a:bodyPr wrap="none" rtlCol="0" anchor="t"/>
          <a:lstStyle/>
          <a:p>
            <a:pPr marL="0" indent="0" algn="ctr">
              <a:lnSpc>
                <a:spcPts val="2997"/>
              </a:lnSpc>
              <a:buNone/>
            </a:pPr>
            <a:r>
              <a:rPr lang="en-US" sz="2398" b="1" kern="0" spc="-72" dirty="0">
                <a:solidFill>
                  <a:srgbClr val="272525"/>
                </a:solidFill>
                <a:latin typeface="Inter" pitchFamily="34" charset="0"/>
                <a:ea typeface="Inter" pitchFamily="34" charset="-122"/>
                <a:cs typeface="Inter" pitchFamily="34" charset="-120"/>
              </a:rPr>
              <a:t>3</a:t>
            </a:r>
            <a:endParaRPr lang="en-US" sz="2398" dirty="0"/>
          </a:p>
        </p:txBody>
      </p:sp>
      <p:sp>
        <p:nvSpPr>
          <p:cNvPr id="20" name="Text 17"/>
          <p:cNvSpPr/>
          <p:nvPr/>
        </p:nvSpPr>
        <p:spPr>
          <a:xfrm>
            <a:off x="2182297" y="5899785"/>
            <a:ext cx="3339703" cy="317063"/>
          </a:xfrm>
          <a:prstGeom prst="rect">
            <a:avLst/>
          </a:prstGeom>
          <a:noFill/>
          <a:ln/>
        </p:spPr>
        <p:txBody>
          <a:bodyPr wrap="none" rtlCol="0" anchor="t"/>
          <a:lstStyle/>
          <a:p>
            <a:pPr marL="0" indent="0" algn="l">
              <a:lnSpc>
                <a:spcPts val="2498"/>
              </a:lnSpc>
              <a:buNone/>
            </a:pPr>
            <a:r>
              <a:rPr lang="en-US" sz="1998" b="1" kern="0" spc="-60" dirty="0">
                <a:solidFill>
                  <a:srgbClr val="272525"/>
                </a:solidFill>
                <a:latin typeface="Inter" pitchFamily="34" charset="0"/>
                <a:ea typeface="Inter" pitchFamily="34" charset="-122"/>
                <a:cs typeface="Inter" pitchFamily="34" charset="-120"/>
              </a:rPr>
              <a:t>Desarrollo e implementación</a:t>
            </a:r>
            <a:endParaRPr lang="en-US" sz="1998" dirty="0"/>
          </a:p>
        </p:txBody>
      </p:sp>
      <p:sp>
        <p:nvSpPr>
          <p:cNvPr id="21" name="Text 18"/>
          <p:cNvSpPr/>
          <p:nvPr/>
        </p:nvSpPr>
        <p:spPr>
          <a:xfrm>
            <a:off x="2182297" y="6338649"/>
            <a:ext cx="8029218" cy="649605"/>
          </a:xfrm>
          <a:prstGeom prst="rect">
            <a:avLst/>
          </a:prstGeom>
          <a:noFill/>
          <a:ln/>
        </p:spPr>
        <p:txBody>
          <a:bodyPr wrap="square" rtlCol="0" anchor="t"/>
          <a:lstStyle/>
          <a:p>
            <a:pPr marL="0" indent="0" algn="l">
              <a:lnSpc>
                <a:spcPts val="2558"/>
              </a:lnSpc>
              <a:buNone/>
            </a:pPr>
            <a:r>
              <a:rPr lang="en-US" sz="1599" kern="0" spc="-32" dirty="0">
                <a:solidFill>
                  <a:srgbClr val="272525"/>
                </a:solidFill>
                <a:latin typeface="Inter" pitchFamily="34" charset="0"/>
                <a:ea typeface="Inter" pitchFamily="34" charset="-122"/>
                <a:cs typeface="Inter" pitchFamily="34" charset="-120"/>
              </a:rPr>
              <a:t>El equipo de desarrollo utiliza un enfoque ágil, implementando iteraciones y pruebas constantes para garantizar la calidad y la funcionalidad de la aplicación.</a:t>
            </a:r>
            <a:endParaRPr lang="en-US" sz="1599"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s-MX"/>
          </a:p>
        </p:txBody>
      </p:sp>
      <p:sp>
        <p:nvSpPr>
          <p:cNvPr id="3" name="Shape 1"/>
          <p:cNvSpPr/>
          <p:nvPr/>
        </p:nvSpPr>
        <p:spPr>
          <a:xfrm>
            <a:off x="0" y="0"/>
            <a:ext cx="14630400" cy="8229600"/>
          </a:xfrm>
          <a:prstGeom prst="rect">
            <a:avLst/>
          </a:prstGeom>
          <a:solidFill>
            <a:srgbClr val="FFFFFF"/>
          </a:solidFill>
          <a:ln/>
        </p:spPr>
        <p:txBody>
          <a:bodyPr/>
          <a:lstStyle/>
          <a:p>
            <a:endParaRPr lang="es-MX"/>
          </a:p>
        </p:txBody>
      </p:sp>
      <p:sp>
        <p:nvSpPr>
          <p:cNvPr id="4" name="Text 2"/>
          <p:cNvSpPr/>
          <p:nvPr/>
        </p:nvSpPr>
        <p:spPr>
          <a:xfrm>
            <a:off x="2037993" y="1403271"/>
            <a:ext cx="6408658"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A. Visualización de datos</a:t>
            </a:r>
            <a:endParaRPr lang="en-US" sz="4374" dirty="0"/>
          </a:p>
        </p:txBody>
      </p:sp>
      <p:sp>
        <p:nvSpPr>
          <p:cNvPr id="5" name="Shape 3"/>
          <p:cNvSpPr/>
          <p:nvPr/>
        </p:nvSpPr>
        <p:spPr>
          <a:xfrm>
            <a:off x="2037993" y="2771180"/>
            <a:ext cx="388739" cy="388739"/>
          </a:xfrm>
          <a:prstGeom prst="roundRect">
            <a:avLst>
              <a:gd name="adj" fmla="val 25722"/>
            </a:avLst>
          </a:prstGeom>
          <a:solidFill>
            <a:srgbClr val="DADBF1"/>
          </a:solidFill>
          <a:ln w="7620">
            <a:solidFill>
              <a:srgbClr val="C0C1D7"/>
            </a:solidFill>
            <a:prstDash val="solid"/>
          </a:ln>
        </p:spPr>
        <p:txBody>
          <a:bodyPr/>
          <a:lstStyle/>
          <a:p>
            <a:endParaRPr lang="es-MX"/>
          </a:p>
        </p:txBody>
      </p:sp>
      <p:sp>
        <p:nvSpPr>
          <p:cNvPr id="6" name="Text 4"/>
          <p:cNvSpPr/>
          <p:nvPr/>
        </p:nvSpPr>
        <p:spPr>
          <a:xfrm>
            <a:off x="2648903" y="2791897"/>
            <a:ext cx="2759154" cy="347186"/>
          </a:xfrm>
          <a:prstGeom prst="rect">
            <a:avLst/>
          </a:prstGeom>
          <a:noFill/>
          <a:ln/>
        </p:spPr>
        <p:txBody>
          <a:bodyPr wrap="non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Gráficos interactivos</a:t>
            </a:r>
            <a:endParaRPr lang="en-US" sz="2187" dirty="0"/>
          </a:p>
        </p:txBody>
      </p:sp>
      <p:sp>
        <p:nvSpPr>
          <p:cNvPr id="7" name="Text 5"/>
          <p:cNvSpPr/>
          <p:nvPr/>
        </p:nvSpPr>
        <p:spPr>
          <a:xfrm>
            <a:off x="2648903" y="3272314"/>
            <a:ext cx="2759154" cy="355401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La aplicación web incluye gráficos de dispersión interactivos que permiten a los usuarios explorar visualmente los datos de los pingüinos de Palmer. Los usuarios pueden filtrar y personalizar los gráficos para obtener perspectivas únicas.</a:t>
            </a:r>
            <a:endParaRPr lang="en-US" sz="1750" dirty="0"/>
          </a:p>
        </p:txBody>
      </p:sp>
      <p:sp>
        <p:nvSpPr>
          <p:cNvPr id="8" name="Shape 6"/>
          <p:cNvSpPr/>
          <p:nvPr/>
        </p:nvSpPr>
        <p:spPr>
          <a:xfrm>
            <a:off x="5630228" y="2771180"/>
            <a:ext cx="388739" cy="388739"/>
          </a:xfrm>
          <a:prstGeom prst="roundRect">
            <a:avLst>
              <a:gd name="adj" fmla="val 25722"/>
            </a:avLst>
          </a:prstGeom>
          <a:solidFill>
            <a:srgbClr val="DADBF1"/>
          </a:solidFill>
          <a:ln w="7620">
            <a:solidFill>
              <a:srgbClr val="C0C1D7"/>
            </a:solidFill>
            <a:prstDash val="solid"/>
          </a:ln>
        </p:spPr>
        <p:txBody>
          <a:bodyPr/>
          <a:lstStyle/>
          <a:p>
            <a:endParaRPr lang="es-MX"/>
          </a:p>
        </p:txBody>
      </p:sp>
      <p:sp>
        <p:nvSpPr>
          <p:cNvPr id="9" name="Text 7"/>
          <p:cNvSpPr/>
          <p:nvPr/>
        </p:nvSpPr>
        <p:spPr>
          <a:xfrm>
            <a:off x="6241137" y="2791897"/>
            <a:ext cx="2759154" cy="694373"/>
          </a:xfrm>
          <a:prstGeom prst="rect">
            <a:avLst/>
          </a:prstGeom>
          <a:noFill/>
          <a:ln/>
        </p:spPr>
        <p:txBody>
          <a:bodyPr wrap="squar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Análisis de tendencias</a:t>
            </a:r>
            <a:endParaRPr lang="en-US" sz="2187" dirty="0"/>
          </a:p>
        </p:txBody>
      </p:sp>
      <p:sp>
        <p:nvSpPr>
          <p:cNvPr id="10" name="Text 8"/>
          <p:cNvSpPr/>
          <p:nvPr/>
        </p:nvSpPr>
        <p:spPr>
          <a:xfrm>
            <a:off x="6241137" y="3619500"/>
            <a:ext cx="2759154" cy="2487811"/>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Los gráficos interactivos facilitarán el análisis de tendencias clave en los datos, como la relación entre variables como el peso, la longitud del pico y el sexo de los pingüinos.</a:t>
            </a:r>
            <a:endParaRPr lang="en-US" sz="1750" dirty="0"/>
          </a:p>
        </p:txBody>
      </p:sp>
      <p:sp>
        <p:nvSpPr>
          <p:cNvPr id="11" name="Shape 9"/>
          <p:cNvSpPr/>
          <p:nvPr/>
        </p:nvSpPr>
        <p:spPr>
          <a:xfrm>
            <a:off x="9222462" y="2771180"/>
            <a:ext cx="388739" cy="388739"/>
          </a:xfrm>
          <a:prstGeom prst="roundRect">
            <a:avLst>
              <a:gd name="adj" fmla="val 25722"/>
            </a:avLst>
          </a:prstGeom>
          <a:solidFill>
            <a:srgbClr val="DADBF1"/>
          </a:solidFill>
          <a:ln w="7620">
            <a:solidFill>
              <a:srgbClr val="C0C1D7"/>
            </a:solidFill>
            <a:prstDash val="solid"/>
          </a:ln>
        </p:spPr>
        <p:txBody>
          <a:bodyPr/>
          <a:lstStyle/>
          <a:p>
            <a:endParaRPr lang="es-MX"/>
          </a:p>
        </p:txBody>
      </p:sp>
      <p:sp>
        <p:nvSpPr>
          <p:cNvPr id="12" name="Text 10"/>
          <p:cNvSpPr/>
          <p:nvPr/>
        </p:nvSpPr>
        <p:spPr>
          <a:xfrm>
            <a:off x="9833372" y="2791897"/>
            <a:ext cx="2759154" cy="694373"/>
          </a:xfrm>
          <a:prstGeom prst="rect">
            <a:avLst/>
          </a:prstGeom>
          <a:noFill/>
          <a:ln/>
        </p:spPr>
        <p:txBody>
          <a:bodyPr wrap="square" rtlCol="0" anchor="t"/>
          <a:lstStyle/>
          <a:p>
            <a:pPr marL="0" indent="0">
              <a:lnSpc>
                <a:spcPts val="2734"/>
              </a:lnSpc>
              <a:buNone/>
            </a:pPr>
            <a:r>
              <a:rPr lang="en-US" sz="2187" b="1" kern="0" spc="-66" dirty="0">
                <a:solidFill>
                  <a:srgbClr val="272525"/>
                </a:solidFill>
                <a:latin typeface="Inter" pitchFamily="34" charset="0"/>
                <a:ea typeface="Inter" pitchFamily="34" charset="-122"/>
                <a:cs typeface="Inter" pitchFamily="34" charset="-120"/>
              </a:rPr>
              <a:t>Visualización dinámica</a:t>
            </a:r>
            <a:endParaRPr lang="en-US" sz="2187" dirty="0"/>
          </a:p>
        </p:txBody>
      </p:sp>
      <p:sp>
        <p:nvSpPr>
          <p:cNvPr id="13" name="Text 11"/>
          <p:cNvSpPr/>
          <p:nvPr/>
        </p:nvSpPr>
        <p:spPr>
          <a:xfrm>
            <a:off x="9833372" y="3619500"/>
            <a:ext cx="2759154" cy="2487811"/>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La aplicación aprovecha técnicas de visualización dinámica y animaciones suaves para hacer que la exploración de los datos sea atractiva e intuitiva para los usuarios.</a:t>
            </a:r>
            <a:endParaRPr lang="en-US" sz="1750" dirty="0"/>
          </a:p>
        </p:txBody>
      </p:sp>
      <p:pic>
        <p:nvPicPr>
          <p:cNvPr id="14"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s-MX"/>
          </a:p>
        </p:txBody>
      </p:sp>
      <p:sp>
        <p:nvSpPr>
          <p:cNvPr id="3" name="Shape 1"/>
          <p:cNvSpPr/>
          <p:nvPr/>
        </p:nvSpPr>
        <p:spPr>
          <a:xfrm>
            <a:off x="0" y="0"/>
            <a:ext cx="14630400" cy="8229600"/>
          </a:xfrm>
          <a:prstGeom prst="rect">
            <a:avLst/>
          </a:prstGeom>
          <a:solidFill>
            <a:srgbClr val="FFFFFF"/>
          </a:solidFill>
          <a:ln/>
        </p:spPr>
        <p:txBody>
          <a:bodyPr/>
          <a:lstStyle/>
          <a:p>
            <a:endParaRPr lang="es-MX"/>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707237"/>
            <a:ext cx="7477601" cy="1388745"/>
          </a:xfrm>
          <a:prstGeom prst="rect">
            <a:avLst/>
          </a:prstGeom>
          <a:noFill/>
          <a:ln/>
        </p:spPr>
        <p:txBody>
          <a:bodyPr wrap="squar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Gráficos de dispersión interactivos</a:t>
            </a:r>
            <a:endParaRPr lang="en-US" sz="4374" dirty="0"/>
          </a:p>
        </p:txBody>
      </p:sp>
      <p:sp>
        <p:nvSpPr>
          <p:cNvPr id="6" name="Text 3"/>
          <p:cNvSpPr/>
          <p:nvPr/>
        </p:nvSpPr>
        <p:spPr>
          <a:xfrm>
            <a:off x="833199" y="3429238"/>
            <a:ext cx="7477601"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La aplicación web incluye gráficos de dispersión interactivos que permiten a los usuarios explorar las relaciones entre diferentes variables clave en el conjunto de datos de los pingüinos de Palmer. Estos visuales llamativos y fáciles de usar facilitan el análisis de patrones y tendencias en los datos.</a:t>
            </a:r>
            <a:endParaRPr lang="en-US" sz="1750" dirty="0"/>
          </a:p>
        </p:txBody>
      </p:sp>
      <p:sp>
        <p:nvSpPr>
          <p:cNvPr id="7" name="Text 4"/>
          <p:cNvSpPr/>
          <p:nvPr/>
        </p:nvSpPr>
        <p:spPr>
          <a:xfrm>
            <a:off x="833199" y="5100757"/>
            <a:ext cx="7477601" cy="142160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Los usuarios pueden interactuar con los gráficos para resaltar puntos de datos específicos, filtrar por variables y personalizar la presentación para obtener una comprensión más profunda de la ecología y el comportamiento de estos fascinantes animales antárticos.</a:t>
            </a:r>
            <a:endParaRPr lang="en-US" sz="1750" dirty="0"/>
          </a:p>
        </p:txBody>
      </p:sp>
      <p:pic>
        <p:nvPicPr>
          <p:cNvPr id="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s-MX"/>
          </a:p>
        </p:txBody>
      </p:sp>
      <p:sp>
        <p:nvSpPr>
          <p:cNvPr id="3" name="Shape 1"/>
          <p:cNvSpPr/>
          <p:nvPr/>
        </p:nvSpPr>
        <p:spPr>
          <a:xfrm>
            <a:off x="0" y="0"/>
            <a:ext cx="14630400" cy="8229600"/>
          </a:xfrm>
          <a:prstGeom prst="rect">
            <a:avLst/>
          </a:prstGeom>
          <a:solidFill>
            <a:srgbClr val="FFFFFF"/>
          </a:solidFill>
          <a:ln/>
        </p:spPr>
        <p:txBody>
          <a:bodyPr/>
          <a:lstStyle/>
          <a:p>
            <a:endParaRPr lang="es-MX"/>
          </a:p>
        </p:txBody>
      </p:sp>
      <p:sp>
        <p:nvSpPr>
          <p:cNvPr id="4" name="Text 2"/>
          <p:cNvSpPr/>
          <p:nvPr/>
        </p:nvSpPr>
        <p:spPr>
          <a:xfrm>
            <a:off x="2037993" y="621506"/>
            <a:ext cx="6735485"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Contenedores e imágenes</a:t>
            </a:r>
            <a:endParaRPr lang="en-US" sz="4374" dirty="0"/>
          </a:p>
        </p:txBody>
      </p:sp>
      <p:sp>
        <p:nvSpPr>
          <p:cNvPr id="5" name="Text 3"/>
          <p:cNvSpPr/>
          <p:nvPr/>
        </p:nvSpPr>
        <p:spPr>
          <a:xfrm>
            <a:off x="2037993" y="1871305"/>
            <a:ext cx="2232065" cy="694373"/>
          </a:xfrm>
          <a:prstGeom prst="rect">
            <a:avLst/>
          </a:prstGeom>
          <a:noFill/>
          <a:ln/>
        </p:spPr>
        <p:txBody>
          <a:bodyPr wrap="squar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Contenedores Docker</a:t>
            </a:r>
            <a:endParaRPr lang="en-US" sz="2187" dirty="0"/>
          </a:p>
        </p:txBody>
      </p:sp>
      <p:sp>
        <p:nvSpPr>
          <p:cNvPr id="6" name="Text 4"/>
          <p:cNvSpPr/>
          <p:nvPr/>
        </p:nvSpPr>
        <p:spPr>
          <a:xfrm>
            <a:off x="2037993" y="2787848"/>
            <a:ext cx="2232065" cy="4620220"/>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La aplicación web sobre pingüinos de Palmer se construye utilizando contenedores Docker. Esto permite empaquetar todo el entorno de desarrollo, incluyendo dependencias y librerías, en una imagen portable y escalable.</a:t>
            </a:r>
            <a:endParaRPr lang="en-US" sz="1750" dirty="0"/>
          </a:p>
        </p:txBody>
      </p:sp>
      <p:sp>
        <p:nvSpPr>
          <p:cNvPr id="7" name="Text 5"/>
          <p:cNvSpPr/>
          <p:nvPr/>
        </p:nvSpPr>
        <p:spPr>
          <a:xfrm>
            <a:off x="4819650" y="1871305"/>
            <a:ext cx="2232065" cy="694373"/>
          </a:xfrm>
          <a:prstGeom prst="rect">
            <a:avLst/>
          </a:prstGeom>
          <a:noFill/>
          <a:ln/>
        </p:spPr>
        <p:txBody>
          <a:bodyPr wrap="squar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Imágenes personalizadas</a:t>
            </a:r>
            <a:endParaRPr lang="en-US" sz="2187" dirty="0"/>
          </a:p>
        </p:txBody>
      </p:sp>
      <p:sp>
        <p:nvSpPr>
          <p:cNvPr id="8" name="Text 6"/>
          <p:cNvSpPr/>
          <p:nvPr/>
        </p:nvSpPr>
        <p:spPr>
          <a:xfrm>
            <a:off x="4819650" y="2787848"/>
            <a:ext cx="2232065" cy="355401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Las imágenes Docker se crean a medida, optimizadas para el despliegue de la aplicación. Esto garantiza un entorno reproducible y simplifica la distribución de la solución.</a:t>
            </a:r>
            <a:endParaRPr lang="en-US" sz="1750" dirty="0"/>
          </a:p>
        </p:txBody>
      </p:sp>
      <p:sp>
        <p:nvSpPr>
          <p:cNvPr id="9" name="Text 7"/>
          <p:cNvSpPr/>
          <p:nvPr/>
        </p:nvSpPr>
        <p:spPr>
          <a:xfrm>
            <a:off x="7601307" y="1871305"/>
            <a:ext cx="2232065" cy="694373"/>
          </a:xfrm>
          <a:prstGeom prst="rect">
            <a:avLst/>
          </a:prstGeom>
          <a:noFill/>
          <a:ln/>
        </p:spPr>
        <p:txBody>
          <a:bodyPr wrap="squar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Escalabilidad y fiabilidad</a:t>
            </a:r>
            <a:endParaRPr lang="en-US" sz="2187" dirty="0"/>
          </a:p>
        </p:txBody>
      </p:sp>
      <p:sp>
        <p:nvSpPr>
          <p:cNvPr id="10" name="Text 8"/>
          <p:cNvSpPr/>
          <p:nvPr/>
        </p:nvSpPr>
        <p:spPr>
          <a:xfrm>
            <a:off x="7601307" y="2787848"/>
            <a:ext cx="2232065" cy="355401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Los contenedores Docker brindan escalabilidad y fiabilidad a la aplicación, permitiendo el despliegue en diferentes entornos sin problemas de compatibilidad.</a:t>
            </a:r>
            <a:endParaRPr lang="en-US" sz="1750" dirty="0"/>
          </a:p>
        </p:txBody>
      </p:sp>
      <p:sp>
        <p:nvSpPr>
          <p:cNvPr id="11" name="Text 9"/>
          <p:cNvSpPr/>
          <p:nvPr/>
        </p:nvSpPr>
        <p:spPr>
          <a:xfrm>
            <a:off x="10382964" y="1871305"/>
            <a:ext cx="2232065" cy="694373"/>
          </a:xfrm>
          <a:prstGeom prst="rect">
            <a:avLst/>
          </a:prstGeom>
          <a:noFill/>
          <a:ln/>
        </p:spPr>
        <p:txBody>
          <a:bodyPr wrap="square" rtlCol="0" anchor="t"/>
          <a:lstStyle/>
          <a:p>
            <a:pPr marL="0" indent="0">
              <a:lnSpc>
                <a:spcPts val="2734"/>
              </a:lnSpc>
              <a:buNone/>
            </a:pPr>
            <a:r>
              <a:rPr lang="en-US" sz="2187" b="1" kern="0" spc="-66" dirty="0">
                <a:solidFill>
                  <a:srgbClr val="000000"/>
                </a:solidFill>
                <a:latin typeface="Inter" pitchFamily="34" charset="0"/>
                <a:ea typeface="Inter" pitchFamily="34" charset="-122"/>
                <a:cs typeface="Inter" pitchFamily="34" charset="-120"/>
              </a:rPr>
              <a:t>Integración continua</a:t>
            </a:r>
            <a:endParaRPr lang="en-US" sz="2187" dirty="0"/>
          </a:p>
        </p:txBody>
      </p:sp>
      <p:sp>
        <p:nvSpPr>
          <p:cNvPr id="12" name="Text 10"/>
          <p:cNvSpPr/>
          <p:nvPr/>
        </p:nvSpPr>
        <p:spPr>
          <a:xfrm>
            <a:off x="10382964" y="2787848"/>
            <a:ext cx="2232065" cy="3554016"/>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La infraestructura de contenedores se integra con herramientas de integración continua, lo que facilita la automatización de las pruebas y despliegues de la aplicación.</a:t>
            </a:r>
            <a:endParaRPr lang="en-US" sz="1750" dirty="0"/>
          </a:p>
        </p:txBody>
      </p:sp>
      <p:pic>
        <p:nvPicPr>
          <p:cNvPr id="13"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s-MX"/>
          </a:p>
        </p:txBody>
      </p:sp>
      <p:sp>
        <p:nvSpPr>
          <p:cNvPr id="3" name="Shape 1"/>
          <p:cNvSpPr/>
          <p:nvPr/>
        </p:nvSpPr>
        <p:spPr>
          <a:xfrm>
            <a:off x="0" y="0"/>
            <a:ext cx="14630400" cy="8229600"/>
          </a:xfrm>
          <a:prstGeom prst="rect">
            <a:avLst/>
          </a:prstGeom>
          <a:solidFill>
            <a:srgbClr val="FFFFFF"/>
          </a:solidFill>
          <a:ln/>
        </p:spPr>
        <p:txBody>
          <a:bodyPr/>
          <a:lstStyle/>
          <a:p>
            <a:endParaRPr lang="es-MX"/>
          </a:p>
        </p:txBody>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90799" y="827961"/>
            <a:ext cx="6735485"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Contenedores e imágenes</a:t>
            </a:r>
            <a:endParaRPr lang="en-US" sz="4374" dirty="0"/>
          </a:p>
        </p:txBody>
      </p:sp>
      <p:pic>
        <p:nvPicPr>
          <p:cNvPr id="6" name="Image 1" descr="preencoded.png"/>
          <p:cNvPicPr>
            <a:picLocks noChangeAspect="1"/>
          </p:cNvPicPr>
          <p:nvPr/>
        </p:nvPicPr>
        <p:blipFill>
          <a:blip r:embed="rId4"/>
          <a:stretch>
            <a:fillRect/>
          </a:stretch>
        </p:blipFill>
        <p:spPr>
          <a:xfrm>
            <a:off x="4490799" y="1855589"/>
            <a:ext cx="1110972" cy="1990963"/>
          </a:xfrm>
          <a:prstGeom prst="rect">
            <a:avLst/>
          </a:prstGeom>
        </p:spPr>
      </p:pic>
      <p:sp>
        <p:nvSpPr>
          <p:cNvPr id="7" name="Text 3"/>
          <p:cNvSpPr/>
          <p:nvPr/>
        </p:nvSpPr>
        <p:spPr>
          <a:xfrm>
            <a:off x="5935028" y="2077760"/>
            <a:ext cx="3851672"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Empaquetado de aplicaciones</a:t>
            </a:r>
            <a:endParaRPr lang="en-US" sz="2187" dirty="0"/>
          </a:p>
        </p:txBody>
      </p:sp>
      <p:sp>
        <p:nvSpPr>
          <p:cNvPr id="8" name="Text 4"/>
          <p:cNvSpPr/>
          <p:nvPr/>
        </p:nvSpPr>
        <p:spPr>
          <a:xfrm>
            <a:off x="5935028" y="2558177"/>
            <a:ext cx="7862173" cy="1066205"/>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Las aplicaciones desarrolladas se empaquetan en contenedores Docker, lo que permite una implementación consistente y escalable en diferentes entornos.</a:t>
            </a:r>
            <a:endParaRPr lang="en-US" sz="1750" dirty="0"/>
          </a:p>
        </p:txBody>
      </p:sp>
      <p:pic>
        <p:nvPicPr>
          <p:cNvPr id="9" name="Image 2" descr="preencoded.png"/>
          <p:cNvPicPr>
            <a:picLocks noChangeAspect="1"/>
          </p:cNvPicPr>
          <p:nvPr/>
        </p:nvPicPr>
        <p:blipFill>
          <a:blip r:embed="rId5"/>
          <a:stretch>
            <a:fillRect/>
          </a:stretch>
        </p:blipFill>
        <p:spPr>
          <a:xfrm>
            <a:off x="4490799" y="3846552"/>
            <a:ext cx="1110972" cy="1777484"/>
          </a:xfrm>
          <a:prstGeom prst="rect">
            <a:avLst/>
          </a:prstGeom>
        </p:spPr>
      </p:pic>
      <p:sp>
        <p:nvSpPr>
          <p:cNvPr id="10" name="Text 5"/>
          <p:cNvSpPr/>
          <p:nvPr/>
        </p:nvSpPr>
        <p:spPr>
          <a:xfrm>
            <a:off x="5935028" y="4068723"/>
            <a:ext cx="3443883"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Construcción de imágenes</a:t>
            </a:r>
            <a:endParaRPr lang="en-US" sz="2187" dirty="0"/>
          </a:p>
        </p:txBody>
      </p:sp>
      <p:sp>
        <p:nvSpPr>
          <p:cNvPr id="11" name="Text 6"/>
          <p:cNvSpPr/>
          <p:nvPr/>
        </p:nvSpPr>
        <p:spPr>
          <a:xfrm>
            <a:off x="5935028" y="4549140"/>
            <a:ext cx="7862173"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Se utilizan procesos automatizados para construir y probar las imágenes de contenedores, asegurando la calidad y la seguridad del software.</a:t>
            </a:r>
            <a:endParaRPr lang="en-US" sz="1750" dirty="0"/>
          </a:p>
        </p:txBody>
      </p:sp>
      <p:pic>
        <p:nvPicPr>
          <p:cNvPr id="12" name="Image 3" descr="preencoded.png"/>
          <p:cNvPicPr>
            <a:picLocks noChangeAspect="1"/>
          </p:cNvPicPr>
          <p:nvPr/>
        </p:nvPicPr>
        <p:blipFill>
          <a:blip r:embed="rId6"/>
          <a:stretch>
            <a:fillRect/>
          </a:stretch>
        </p:blipFill>
        <p:spPr>
          <a:xfrm>
            <a:off x="4490799" y="5624036"/>
            <a:ext cx="1110972" cy="1777484"/>
          </a:xfrm>
          <a:prstGeom prst="rect">
            <a:avLst/>
          </a:prstGeom>
        </p:spPr>
      </p:pic>
      <p:sp>
        <p:nvSpPr>
          <p:cNvPr id="13" name="Text 7"/>
          <p:cNvSpPr/>
          <p:nvPr/>
        </p:nvSpPr>
        <p:spPr>
          <a:xfrm>
            <a:off x="5935028" y="5846207"/>
            <a:ext cx="2777490"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Inter" pitchFamily="34" charset="0"/>
                <a:ea typeface="Inter" pitchFamily="34" charset="-122"/>
                <a:cs typeface="Inter" pitchFamily="34" charset="-120"/>
              </a:rPr>
              <a:t>Registro de imágenes</a:t>
            </a:r>
            <a:endParaRPr lang="en-US" sz="2187" dirty="0"/>
          </a:p>
        </p:txBody>
      </p:sp>
      <p:sp>
        <p:nvSpPr>
          <p:cNvPr id="14" name="Text 8"/>
          <p:cNvSpPr/>
          <p:nvPr/>
        </p:nvSpPr>
        <p:spPr>
          <a:xfrm>
            <a:off x="5935028" y="6326624"/>
            <a:ext cx="7862173" cy="710803"/>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Inter" pitchFamily="34" charset="0"/>
                <a:ea typeface="Inter" pitchFamily="34" charset="-122"/>
                <a:cs typeface="Inter" pitchFamily="34" charset="-120"/>
              </a:rPr>
              <a:t>Las imágenes de contenedores se suben a un registro privado, lo que permite un control de versiones y una distribución segura de la aplicación.</a:t>
            </a:r>
            <a:endParaRPr lang="en-US" sz="1750" dirty="0"/>
          </a:p>
        </p:txBody>
      </p:sp>
      <p:pic>
        <p:nvPicPr>
          <p:cNvPr id="15"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s-MX"/>
          </a:p>
        </p:txBody>
      </p:sp>
      <p:sp>
        <p:nvSpPr>
          <p:cNvPr id="3" name="Shape 1"/>
          <p:cNvSpPr/>
          <p:nvPr/>
        </p:nvSpPr>
        <p:spPr>
          <a:xfrm>
            <a:off x="0" y="0"/>
            <a:ext cx="14630400" cy="8229600"/>
          </a:xfrm>
          <a:prstGeom prst="rect">
            <a:avLst/>
          </a:prstGeom>
          <a:solidFill>
            <a:srgbClr val="FFFFFF"/>
          </a:solidFill>
          <a:ln/>
        </p:spPr>
        <p:txBody>
          <a:bodyPr/>
          <a:lstStyle/>
          <a:p>
            <a:endParaRPr lang="es-MX"/>
          </a:p>
        </p:txBody>
      </p:sp>
      <p:pic>
        <p:nvPicPr>
          <p:cNvPr id="4" name="Image 0" descr="preencoded.png"/>
          <p:cNvPicPr>
            <a:picLocks noChangeAspect="1"/>
          </p:cNvPicPr>
          <p:nvPr/>
        </p:nvPicPr>
        <p:blipFill>
          <a:blip r:embed="rId3"/>
          <a:stretch>
            <a:fillRect/>
          </a:stretch>
        </p:blipFill>
        <p:spPr>
          <a:xfrm>
            <a:off x="-7620" y="0"/>
            <a:ext cx="5486400" cy="8229600"/>
          </a:xfrm>
          <a:prstGeom prst="rect">
            <a:avLst/>
          </a:prstGeom>
        </p:spPr>
      </p:pic>
      <p:sp>
        <p:nvSpPr>
          <p:cNvPr id="5" name="Text 2"/>
          <p:cNvSpPr/>
          <p:nvPr/>
        </p:nvSpPr>
        <p:spPr>
          <a:xfrm>
            <a:off x="6319599" y="810458"/>
            <a:ext cx="5554980" cy="694373"/>
          </a:xfrm>
          <a:prstGeom prst="rect">
            <a:avLst/>
          </a:prstGeom>
          <a:noFill/>
          <a:ln/>
        </p:spPr>
        <p:txBody>
          <a:bodyPr wrap="none" rtlCol="0" anchor="t"/>
          <a:lstStyle/>
          <a:p>
            <a:pPr marL="0" indent="0">
              <a:lnSpc>
                <a:spcPts val="5468"/>
              </a:lnSpc>
              <a:buNone/>
            </a:pPr>
            <a:r>
              <a:rPr lang="en-US" sz="4374" b="1" kern="0" spc="-131" dirty="0">
                <a:solidFill>
                  <a:srgbClr val="000000"/>
                </a:solidFill>
                <a:latin typeface="Inter" pitchFamily="34" charset="0"/>
                <a:ea typeface="Inter" pitchFamily="34" charset="-122"/>
                <a:cs typeface="Inter" pitchFamily="34" charset="-120"/>
              </a:rPr>
              <a:t>Conclusiones</a:t>
            </a:r>
            <a:endParaRPr lang="en-US" sz="4374" dirty="0"/>
          </a:p>
        </p:txBody>
      </p:sp>
      <p:sp>
        <p:nvSpPr>
          <p:cNvPr id="6" name="Text 3"/>
          <p:cNvSpPr/>
          <p:nvPr/>
        </p:nvSpPr>
        <p:spPr>
          <a:xfrm>
            <a:off x="6319599" y="1838087"/>
            <a:ext cx="7477601" cy="3198614"/>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En resumen, la aplicación web desarrollada sobre el conjunto de datos de los pingüinos de Palmer ofrece una experiencia de visualización interactiva y enriquecedora para los usuarios. Mediante gráficos de dispersión dinámicos, los visitantes pueden explorar y analizar las relaciones entre las diferentes especies y características de los pingüinos. La implementación basada en contenedores y la utilización de herramientas modernas de desarrollo web han permitido crear una aplicación robusta y escalable, lista para ser desplegada y compartida con la comunidad científica y el público en general.</a:t>
            </a:r>
            <a:endParaRPr lang="en-US" sz="1750" dirty="0"/>
          </a:p>
        </p:txBody>
      </p:sp>
      <p:sp>
        <p:nvSpPr>
          <p:cNvPr id="7" name="Text 4"/>
          <p:cNvSpPr/>
          <p:nvPr/>
        </p:nvSpPr>
        <p:spPr>
          <a:xfrm>
            <a:off x="6319599" y="5286613"/>
            <a:ext cx="7477601" cy="2132409"/>
          </a:xfrm>
          <a:prstGeom prst="rect">
            <a:avLst/>
          </a:prstGeom>
          <a:noFill/>
          <a:ln/>
        </p:spPr>
        <p:txBody>
          <a:bodyPr wrap="square" rtlCol="0" anchor="t"/>
          <a:lstStyle/>
          <a:p>
            <a:pPr marL="0" indent="0">
              <a:lnSpc>
                <a:spcPts val="2799"/>
              </a:lnSpc>
              <a:buNone/>
            </a:pPr>
            <a:r>
              <a:rPr lang="en-US" sz="1750" kern="0" spc="-35" dirty="0">
                <a:solidFill>
                  <a:srgbClr val="272525"/>
                </a:solidFill>
                <a:latin typeface="Inter" pitchFamily="34" charset="0"/>
                <a:ea typeface="Inter" pitchFamily="34" charset="-122"/>
                <a:cs typeface="Inter" pitchFamily="34" charset="-120"/>
              </a:rPr>
              <a:t>El resultado final es una poderosa herramienta que facilita el acceso y la comprensión de este fascinante conjunto de datos sobre los pingüinos de la Antártida. Esperamos que esta aplicación web inspire a más personas a explorar y descubrir los secretos de estos maravillosos animales, contribuyendo así a la conservación y el estudio de estas especies tan importantes para el equilibrio de los ecosistemas polares.</a:t>
            </a:r>
            <a:endParaRPr lang="en-US" sz="1750" dirty="0"/>
          </a:p>
        </p:txBody>
      </p:sp>
      <p:pic>
        <p:nvPicPr>
          <p:cNvPr id="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884</Words>
  <Application>Microsoft Office PowerPoint</Application>
  <PresentationFormat>Personalizado</PresentationFormat>
  <Paragraphs>60</Paragraphs>
  <Slides>9</Slides>
  <Notes>9</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9</vt:i4>
      </vt:variant>
    </vt:vector>
  </HeadingPairs>
  <TitlesOfParts>
    <vt:vector size="12" baseType="lpstr">
      <vt:lpstr>Arial</vt:lpstr>
      <vt:lpstr>Inter</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Ariel Santa cruz</cp:lastModifiedBy>
  <cp:revision>2</cp:revision>
  <dcterms:created xsi:type="dcterms:W3CDTF">2024-05-17T18:33:13Z</dcterms:created>
  <dcterms:modified xsi:type="dcterms:W3CDTF">2024-05-17T20:54:33Z</dcterms:modified>
</cp:coreProperties>
</file>